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3" r:id="rId3"/>
    <p:sldId id="285" r:id="rId4"/>
    <p:sldId id="284" r:id="rId5"/>
    <p:sldId id="322" r:id="rId6"/>
    <p:sldId id="257" r:id="rId7"/>
    <p:sldId id="275" r:id="rId8"/>
    <p:sldId id="273" r:id="rId9"/>
    <p:sldId id="271" r:id="rId10"/>
    <p:sldId id="272" r:id="rId11"/>
    <p:sldId id="262" r:id="rId12"/>
    <p:sldId id="258" r:id="rId13"/>
    <p:sldId id="261" r:id="rId14"/>
    <p:sldId id="259" r:id="rId15"/>
    <p:sldId id="281" r:id="rId16"/>
    <p:sldId id="280" r:id="rId17"/>
    <p:sldId id="279" r:id="rId18"/>
    <p:sldId id="282" r:id="rId19"/>
    <p:sldId id="283" r:id="rId20"/>
    <p:sldId id="269" r:id="rId21"/>
    <p:sldId id="268" r:id="rId22"/>
    <p:sldId id="277" r:id="rId23"/>
    <p:sldId id="276" r:id="rId24"/>
    <p:sldId id="296" r:id="rId25"/>
    <p:sldId id="302" r:id="rId26"/>
    <p:sldId id="319" r:id="rId27"/>
    <p:sldId id="320" r:id="rId28"/>
    <p:sldId id="298" r:id="rId29"/>
    <p:sldId id="310" r:id="rId30"/>
    <p:sldId id="295" r:id="rId31"/>
    <p:sldId id="301" r:id="rId32"/>
    <p:sldId id="26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54"/>
    <p:restoredTop sz="95415"/>
  </p:normalViewPr>
  <p:slideViewPr>
    <p:cSldViewPr snapToGrid="0" snapToObjects="1">
      <p:cViewPr varScale="1">
        <p:scale>
          <a:sx n="115" d="100"/>
          <a:sy n="115" d="100"/>
        </p:scale>
        <p:origin x="35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F2E2B-46F2-7C47-A2AD-A874299FB3D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EBC6-5C16-1244-8096-EEE34EC99D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F2E2B-46F2-7C47-A2AD-A874299FB3D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EBC6-5C16-1244-8096-EEE34EC99D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15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F2E2B-46F2-7C47-A2AD-A874299FB3D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EBC6-5C16-1244-8096-EEE34EC99D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2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F2E2B-46F2-7C47-A2AD-A874299FB3D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EBC6-5C16-1244-8096-EEE34EC99D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2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F2E2B-46F2-7C47-A2AD-A874299FB3D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EBC6-5C16-1244-8096-EEE34EC99D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4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F2E2B-46F2-7C47-A2AD-A874299FB3D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EBC6-5C16-1244-8096-EEE34EC99D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05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F2E2B-46F2-7C47-A2AD-A874299FB3D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EBC6-5C16-1244-8096-EEE34EC99D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5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F2E2B-46F2-7C47-A2AD-A874299FB3D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EBC6-5C16-1244-8096-EEE34EC99D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67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F2E2B-46F2-7C47-A2AD-A874299FB3D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EBC6-5C16-1244-8096-EEE34EC99D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9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F2E2B-46F2-7C47-A2AD-A874299FB3D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EBC6-5C16-1244-8096-EEE34EC99D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F2E2B-46F2-7C47-A2AD-A874299FB3D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EBC6-5C16-1244-8096-EEE34EC99D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4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F2E2B-46F2-7C47-A2AD-A874299FB3D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BEBC6-5C16-1244-8096-EEE34EC99D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911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archivbib.hypotheses.org/category/bipulum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E39C7A-AD6C-3B47-97E6-4ADB23443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68" y="300327"/>
            <a:ext cx="5089241" cy="43985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AB513F-A490-F04C-BBA1-8821C65331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0925" y="1122362"/>
            <a:ext cx="4817660" cy="2306637"/>
          </a:xfrm>
        </p:spPr>
        <p:txBody>
          <a:bodyPr>
            <a:normAutofit fontScale="90000"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Bibliothèques publiques dans la France des Lumières (BiPuLum)</a:t>
            </a:r>
            <a:b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ANR-23-CE27-0012</a:t>
            </a:r>
            <a:b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2024-2028, 340 000 euros.</a:t>
            </a:r>
            <a:b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EB930-3BFD-284D-B67D-ECC78CF59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769" y="4817327"/>
            <a:ext cx="10881815" cy="1740347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UMR 7303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TELEMMe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Aix Marseille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CNRS (Emmanuelle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Chapron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UMR 5317 IHRIM, Lyon 2, CNRS (Fabienne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Henryot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ENSSIB)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 3624 Centre Jean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Mabillon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École des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chartes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(Christine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Bénévent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ENC)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BnF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(Gennaro Toscano)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74E2B-DAEB-6F40-91B9-C1CC57CDB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68" y="300327"/>
            <a:ext cx="5089241" cy="43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76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637A0-C854-4E44-BB77-876199AFA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Lorraine et Alsace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DB035-EED2-CC42-A266-2AD82EE7A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Sélestat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Beatus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Rhenanus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oeuvre Notre-Dame (1547)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Nancy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fondation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royale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dans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l’Académie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(1751)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Strasbourg : Jean-Daniel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Schoepflin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(1765/1771)</a:t>
            </a:r>
          </a:p>
          <a:p>
            <a:endParaRPr lang="en-US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map with blue dots&#10;&#10;Description automatically generated">
            <a:extLst>
              <a:ext uri="{FF2B5EF4-FFF2-40B4-BE49-F238E27FC236}">
                <a16:creationId xmlns:a16="http://schemas.microsoft.com/office/drawing/2014/main" id="{78D8C8BB-4085-4042-BBAF-E8F5618894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094" r="16147" b="-1"/>
          <a:stretch/>
        </p:blipFill>
        <p:spPr>
          <a:xfrm>
            <a:off x="6158903" y="856180"/>
            <a:ext cx="5132304" cy="49751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895687-F16B-E544-8AFA-B5D2EB3F4D93}"/>
              </a:ext>
            </a:extLst>
          </p:cNvPr>
          <p:cNvSpPr txBox="1"/>
          <p:nvPr/>
        </p:nvSpPr>
        <p:spPr>
          <a:xfrm>
            <a:off x="5188987" y="6170156"/>
            <a:ext cx="6102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 de carte :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 du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roiaume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France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divisée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generalitez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1770-1780 [Gallica]</a:t>
            </a:r>
          </a:p>
        </p:txBody>
      </p:sp>
    </p:spTree>
    <p:extLst>
      <p:ext uri="{BB962C8B-B14F-4D97-AF65-F5344CB8AC3E}">
        <p14:creationId xmlns:p14="http://schemas.microsoft.com/office/powerpoint/2010/main" val="2056372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B5CEF-350F-4A44-9529-1A68DBE6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Bourgogne et Franche-Comté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70016A-C32E-2B49-9C33-272FE462A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719" y="2330505"/>
            <a:ext cx="4559425" cy="45274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Salins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chanoine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Moreau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placée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chez les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capucins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(1593)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Vesoul : </a:t>
            </a:r>
          </a:p>
          <a:p>
            <a:pPr marL="0" indent="0">
              <a:buNone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prêtre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Villequé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(?) (1660/1665) </a:t>
            </a:r>
          </a:p>
          <a:p>
            <a:pPr marL="0" indent="0">
              <a:buNone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Bardenet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(1771)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Besançon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Boisot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aux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bénédictins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(1694)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-le-Saunier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Évrard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(1699)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Dijon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Févret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collège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Godrans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(1707)</a:t>
            </a:r>
          </a:p>
          <a:p>
            <a:endParaRPr lang="en-US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7CF7E-0BF3-8A41-AC88-D81D0D132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173" y="856180"/>
            <a:ext cx="5294690" cy="4833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1EFE4B-5855-7640-B457-A40728E53A72}"/>
              </a:ext>
            </a:extLst>
          </p:cNvPr>
          <p:cNvSpPr txBox="1"/>
          <p:nvPr/>
        </p:nvSpPr>
        <p:spPr>
          <a:xfrm>
            <a:off x="5773173" y="5940758"/>
            <a:ext cx="581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 de carte 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 de la France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Bellin, 1764 [Gallica]</a:t>
            </a:r>
          </a:p>
        </p:txBody>
      </p:sp>
    </p:spTree>
    <p:extLst>
      <p:ext uri="{BB962C8B-B14F-4D97-AF65-F5344CB8AC3E}">
        <p14:creationId xmlns:p14="http://schemas.microsoft.com/office/powerpoint/2010/main" val="289961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B5CEF-350F-4A44-9529-1A68DBE6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Auvergne,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Dauphiné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Savoie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70016A-C32E-2B49-9C33-272FE462A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719" y="1756945"/>
            <a:ext cx="3296991" cy="51158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Clermont [Auvergne] : Massillon au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chapitre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cathédral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1739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 [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Dauphiné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: bibl.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abbaye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supprimée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1771)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réunie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bibl. univ. et ouverte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1775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Puy [Languedoc] : initiative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évêque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Galard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Terraube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bibl.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collège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ex-SJ, 1781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Grenoble : avocats 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souscription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B7F3B-3528-8E40-8422-D2846D41A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688" y="2418878"/>
            <a:ext cx="7265147" cy="37460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728C30-064A-194F-B75A-76C178DF1064}"/>
              </a:ext>
            </a:extLst>
          </p:cNvPr>
          <p:cNvSpPr txBox="1"/>
          <p:nvPr/>
        </p:nvSpPr>
        <p:spPr>
          <a:xfrm>
            <a:off x="4179688" y="6332498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 de carte 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 de la France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Bellin, 1764 [Gallica]</a:t>
            </a:r>
          </a:p>
        </p:txBody>
      </p:sp>
    </p:spTree>
    <p:extLst>
      <p:ext uri="{BB962C8B-B14F-4D97-AF65-F5344CB8AC3E}">
        <p14:creationId xmlns:p14="http://schemas.microsoft.com/office/powerpoint/2010/main" val="3425165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B5CEF-350F-4A44-9529-1A68DBE6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Auvergne,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Dauphiné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Savoie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70016A-C32E-2B49-9C33-272FE462A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212" y="2364137"/>
            <a:ext cx="3527279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Lyon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Séminaire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Jean Seguin, 1724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don)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Ville : Pierre Aubert, 1731/1733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Académie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Adamoli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1763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Collèges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Trinité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oratoriens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et Notre-Dame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prêtres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séculiers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réunion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bibl. ex-SJ et bibl.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répartition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fonds.</a:t>
            </a:r>
          </a:p>
          <a:p>
            <a:endParaRPr lang="en-US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B96BE-DC1D-274C-B136-ECB88F7A8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469" y="2403500"/>
            <a:ext cx="7049729" cy="36350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F181E1-14EC-1541-8EEA-1BF677F76951}"/>
              </a:ext>
            </a:extLst>
          </p:cNvPr>
          <p:cNvSpPr txBox="1"/>
          <p:nvPr/>
        </p:nvSpPr>
        <p:spPr>
          <a:xfrm>
            <a:off x="4353469" y="6398350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 de carte 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 de la France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Bellin, 1764 [Gallica]</a:t>
            </a:r>
          </a:p>
        </p:txBody>
      </p:sp>
    </p:spTree>
    <p:extLst>
      <p:ext uri="{BB962C8B-B14F-4D97-AF65-F5344CB8AC3E}">
        <p14:creationId xmlns:p14="http://schemas.microsoft.com/office/powerpoint/2010/main" val="1003029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B5CEF-350F-4A44-9529-1A68DBE6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Auvergne,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Dauphiné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Savoie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70016A-C32E-2B49-9C33-272FE462A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720" y="2330505"/>
            <a:ext cx="3479836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Chambéry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Mellarède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(1780/1783)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Annecy : </a:t>
            </a:r>
          </a:p>
          <a:p>
            <a:pPr marL="0" indent="0">
              <a:buNone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fondation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chanoine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Dumax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chapitre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(1747)</a:t>
            </a:r>
          </a:p>
          <a:p>
            <a:pPr marL="0" indent="0">
              <a:buNone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fondation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juge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Symond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(1744/1748)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facto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réunies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dans un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même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lieu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depuis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1748]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DCBC22-12F9-3848-9796-6C44BCCF7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925" y="2390141"/>
            <a:ext cx="7213413" cy="37194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213226-1700-C947-A64F-D993371E3291}"/>
              </a:ext>
            </a:extLst>
          </p:cNvPr>
          <p:cNvSpPr txBox="1"/>
          <p:nvPr/>
        </p:nvSpPr>
        <p:spPr>
          <a:xfrm>
            <a:off x="4070556" y="6346651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 de carte 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 de la France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Bellin, 1764 [Gallica]</a:t>
            </a:r>
          </a:p>
        </p:txBody>
      </p:sp>
    </p:spTree>
    <p:extLst>
      <p:ext uri="{BB962C8B-B14F-4D97-AF65-F5344CB8AC3E}">
        <p14:creationId xmlns:p14="http://schemas.microsoft.com/office/powerpoint/2010/main" val="4085972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C696AC-1F49-D742-92BF-CCC737A51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Provence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4A076E-1311-F048-A70F-7D517163A1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Avignon : projet de Cambis-Velleron (?)</a:t>
            </a:r>
          </a:p>
          <a:p>
            <a:r>
              <a:rPr lang="fr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Aix : </a:t>
            </a:r>
          </a:p>
          <a:p>
            <a:pPr marL="0" indent="0">
              <a:buNone/>
            </a:pPr>
            <a:r>
              <a:rPr lang="fr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André Tournon (1705) </a:t>
            </a:r>
          </a:p>
          <a:p>
            <a:pPr marL="0" indent="0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rojet du duc de Villars à l’université (1765)</a:t>
            </a:r>
          </a:p>
          <a:p>
            <a:pPr marL="0" indent="0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rojet du marquis de Méjanes à la province (1786)</a:t>
            </a:r>
          </a:p>
          <a:p>
            <a:r>
              <a:rPr lang="fr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Toulon : collège des oratoriens (?)</a:t>
            </a:r>
          </a:p>
          <a:p>
            <a:endParaRPr lang="fr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Carpentras : Inguimbertine</a:t>
            </a:r>
          </a:p>
          <a:p>
            <a:endParaRPr lang="fr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57D69A7-4503-AD40-B2B8-977D1CCA01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619007"/>
            <a:ext cx="5181600" cy="27645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0293AD0-38FC-5843-BA99-E9C1A57509D3}"/>
              </a:ext>
            </a:extLst>
          </p:cNvPr>
          <p:cNvSpPr txBox="1"/>
          <p:nvPr/>
        </p:nvSpPr>
        <p:spPr>
          <a:xfrm>
            <a:off x="2775285" y="6176963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Fond de carte : </a:t>
            </a:r>
            <a:r>
              <a:rPr 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Carte du roiaume de France divisée par generalitez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s.n., 1770-1780 [Gallica]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108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6A1B-FF3E-5141-9D98-94553627C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0404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Roussillon et Languedoc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7A671-F736-DE40-87B1-C6F235F41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Perpignan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Mailly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l’université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(1759)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Montpellier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Haguenot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faculté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médecine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(1767)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Toulouse : </a:t>
            </a:r>
          </a:p>
          <a:p>
            <a:pPr marL="0" indent="0">
              <a:buNone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Loménie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Brienne au Collège royal (1782)</a:t>
            </a:r>
          </a:p>
          <a:p>
            <a:pPr marL="0" indent="0">
              <a:buNone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Loménie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Brienne sur bibl. du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chapitre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Nîmes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traces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projets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(1740)</a:t>
            </a:r>
          </a:p>
          <a:p>
            <a:pPr marL="0"/>
            <a:endParaRPr lang="en-US" sz="2000" dirty="0"/>
          </a:p>
          <a:p>
            <a:pPr marL="0"/>
            <a:endParaRPr lang="en-US" sz="2000" dirty="0"/>
          </a:p>
          <a:p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081437-C13C-614D-9741-B99C16AA5D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151" r="8756" b="-2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A60F316-B3F4-914F-B3E2-F62D06150820}"/>
              </a:ext>
            </a:extLst>
          </p:cNvPr>
          <p:cNvSpPr txBox="1"/>
          <p:nvPr/>
        </p:nvSpPr>
        <p:spPr>
          <a:xfrm>
            <a:off x="2454442" y="6266057"/>
            <a:ext cx="9541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 de carte :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 du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roiaume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France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divisée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generalitez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1770-1780 [Gallica]</a:t>
            </a:r>
          </a:p>
        </p:txBody>
      </p:sp>
    </p:spTree>
    <p:extLst>
      <p:ext uri="{BB962C8B-B14F-4D97-AF65-F5344CB8AC3E}">
        <p14:creationId xmlns:p14="http://schemas.microsoft.com/office/powerpoint/2010/main" val="236927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4BB07-83C8-564D-9145-C774EFF8E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Béarn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Auch, Montauban, Foix</a:t>
            </a: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2BE56-D52C-7E4F-9FDA-2F9EABB0E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Pamiers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J.-B.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Verthamon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collège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jésuite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(1704)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 : M.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Besga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l’académie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(1744)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Auch: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Daignan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Sendat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aux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cordeliers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(1762)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Oloron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Casancau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(1763)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Montauban : de La Tour aux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pères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doctrine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chrétienne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(1779/1787)</a:t>
            </a:r>
          </a:p>
          <a:p>
            <a:pPr marL="0"/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4BB671-B19C-DB4D-ADA0-34126B241E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" b="6948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25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A78CA9C-B4A9-9C4A-AD12-E1E508D441E2}"/>
              </a:ext>
            </a:extLst>
          </p:cNvPr>
          <p:cNvSpPr txBox="1"/>
          <p:nvPr/>
        </p:nvSpPr>
        <p:spPr>
          <a:xfrm>
            <a:off x="2285223" y="6305972"/>
            <a:ext cx="10131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 de carte :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 du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roiaume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France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divisée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generalitez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1770-1780 [Gallica]</a:t>
            </a:r>
          </a:p>
        </p:txBody>
      </p:sp>
    </p:spTree>
    <p:extLst>
      <p:ext uri="{BB962C8B-B14F-4D97-AF65-F5344CB8AC3E}">
        <p14:creationId xmlns:p14="http://schemas.microsoft.com/office/powerpoint/2010/main" val="2974938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CCDD6-1734-9D47-95FB-631BC4C9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3" y="856180"/>
            <a:ext cx="5809785" cy="112806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Généralités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Poitiers, La Rochelle et Bordeaux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A5204-4D53-9C4E-8C39-6B30820FC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Niort 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(1771)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Rochelle</a:t>
            </a:r>
          </a:p>
          <a:p>
            <a:pPr marL="0" indent="0">
              <a:buNone/>
            </a:pP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Ministres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protestants (1601)</a:t>
            </a:r>
          </a:p>
          <a:p>
            <a:pPr marL="0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Richard des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Herbiers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(1750)</a:t>
            </a:r>
          </a:p>
          <a:p>
            <a:pPr marL="0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Académie (1783)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Bordeaux : Jean-Jacques Bel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l’académie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(1740)</a:t>
            </a:r>
          </a:p>
          <a:p>
            <a:endParaRPr lang="en-US" sz="1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1F7C77-D0A7-1148-8DD4-83A8D07CAB0F}"/>
              </a:ext>
            </a:extLst>
          </p:cNvPr>
          <p:cNvSpPr txBox="1"/>
          <p:nvPr/>
        </p:nvSpPr>
        <p:spPr>
          <a:xfrm>
            <a:off x="1852555" y="6404905"/>
            <a:ext cx="8845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 de carte :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 du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roiaume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France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divisée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generalitez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1770-1780 [Gallica]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0D63297-A748-2D4F-B6B8-54D38AD889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1858" y="626268"/>
            <a:ext cx="4303498" cy="560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85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B5CEF-350F-4A44-9529-1A68DBE6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Anjou et Poitou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913954-2C9B-A249-B156-A4BA41FB3843}"/>
              </a:ext>
            </a:extLst>
          </p:cNvPr>
          <p:cNvSpPr>
            <a:spLocks/>
          </p:cNvSpPr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Angers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Académie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royale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belles-lettres (1690-1691)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Poitiers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plusieurs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tentatives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puis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École de droit (1783)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95F436-1D0C-4345-8B90-E5B3CA79BA10}"/>
              </a:ext>
            </a:extLst>
          </p:cNvPr>
          <p:cNvSpPr txBox="1"/>
          <p:nvPr/>
        </p:nvSpPr>
        <p:spPr>
          <a:xfrm>
            <a:off x="1177636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C405FE-E618-7246-9392-925C0346F672}"/>
              </a:ext>
            </a:extLst>
          </p:cNvPr>
          <p:cNvSpPr txBox="1"/>
          <p:nvPr/>
        </p:nvSpPr>
        <p:spPr>
          <a:xfrm>
            <a:off x="5499061" y="5522583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 de carte 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 de la France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Bellin, 1764 [Gallica]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1EDFF0-551D-CD47-B538-A465A9D5D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057" y="721989"/>
            <a:ext cx="6009366" cy="45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33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7C1FA3-6968-A44C-B769-09C9A49A3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687" y="365126"/>
            <a:ext cx="5246436" cy="4534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FA6AB6-0181-2F4E-8519-6FF97BA93FA6}"/>
              </a:ext>
            </a:extLst>
          </p:cNvPr>
          <p:cNvSpPr txBox="1"/>
          <p:nvPr/>
        </p:nvSpPr>
        <p:spPr>
          <a:xfrm>
            <a:off x="5947786" y="491232"/>
            <a:ext cx="55810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naissance des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bibliothèques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publiques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France”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décennie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1789-1803.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Masque un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phénomène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d’ampleur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env. 80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fondations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dans env. 60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pour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l’essentiel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dans les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années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1680-1780.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C20559-D456-3B4E-911F-BCE2A670F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87" y="365126"/>
            <a:ext cx="5246436" cy="4534420"/>
          </a:xfrm>
          <a:prstGeom prst="rect">
            <a:avLst/>
          </a:prstGeom>
        </p:spPr>
      </p:pic>
      <p:pic>
        <p:nvPicPr>
          <p:cNvPr id="6" name="Image 5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D28D093A-3ACC-5E49-A333-90760EE8D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12" y="5173703"/>
            <a:ext cx="5018502" cy="145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91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B5CEF-350F-4A44-9529-1A68DBE6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Orléanais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913954-2C9B-A249-B156-A4BA41FB3843}"/>
              </a:ext>
            </a:extLst>
          </p:cNvPr>
          <p:cNvSpPr>
            <a:spLocks/>
          </p:cNvSpPr>
          <p:nvPr/>
        </p:nvSpPr>
        <p:spPr>
          <a:xfrm>
            <a:off x="492290" y="2527784"/>
            <a:ext cx="4560583" cy="4015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Vendôme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René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Augry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collège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l’Oratoire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(1705)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Orléans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Groteste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Mahis au chap. cath. Ste-Croix (1694/1713)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Guillaume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Prousteau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aux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bénéd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Bonne-Nouvelle (1714)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Philippe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Cougniou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aux chan.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St-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Euverte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(1754)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Sieur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Bouchetault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collège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l’Oratoire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(1762/1764)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95F436-1D0C-4345-8B90-E5B3CA79BA10}"/>
              </a:ext>
            </a:extLst>
          </p:cNvPr>
          <p:cNvSpPr txBox="1"/>
          <p:nvPr/>
        </p:nvSpPr>
        <p:spPr>
          <a:xfrm>
            <a:off x="1177636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E616E1-EAC7-DD40-9CFE-86CDB336C575}"/>
              </a:ext>
            </a:extLst>
          </p:cNvPr>
          <p:cNvSpPr txBox="1"/>
          <p:nvPr/>
        </p:nvSpPr>
        <p:spPr>
          <a:xfrm>
            <a:off x="5773173" y="5236365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 de carte 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 de la France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Bellin, 1764 [Gallica]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4B426D-4DDA-2D49-BD54-F4594978B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758" y="1083483"/>
            <a:ext cx="6074986" cy="396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58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B5CEF-350F-4A44-9529-1A68DBE6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Bretagne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913954-2C9B-A249-B156-A4BA41FB3843}"/>
              </a:ext>
            </a:extLst>
          </p:cNvPr>
          <p:cNvSpPr>
            <a:spLocks/>
          </p:cNvSpPr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Nantes : initiative de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dans le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collège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oratorien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(1754)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Brest : Académie de marine (1771)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Rennes : avocats (1787)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412182-B9F4-A247-96DC-5D44A0255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3" r="7131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2087C9-7A8A-4643-BF82-F46CFF835BF9}"/>
              </a:ext>
            </a:extLst>
          </p:cNvPr>
          <p:cNvSpPr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CCC182-5068-9447-B3CC-DE0C09FA0A12}"/>
              </a:ext>
            </a:extLst>
          </p:cNvPr>
          <p:cNvSpPr txBox="1"/>
          <p:nvPr/>
        </p:nvSpPr>
        <p:spPr>
          <a:xfrm>
            <a:off x="4327617" y="6308655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 de carte 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 de la France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Bellin, 1764 [Gallica]</a:t>
            </a:r>
          </a:p>
        </p:txBody>
      </p:sp>
    </p:spTree>
    <p:extLst>
      <p:ext uri="{BB962C8B-B14F-4D97-AF65-F5344CB8AC3E}">
        <p14:creationId xmlns:p14="http://schemas.microsoft.com/office/powerpoint/2010/main" val="1181039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0CCDD6-1734-9D47-95FB-631BC4C9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Normandie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A5204-4D53-9C4E-8C39-6B30820FC3AB}"/>
              </a:ext>
            </a:extLst>
          </p:cNvPr>
          <p:cNvSpPr>
            <a:spLocks/>
          </p:cNvSpPr>
          <p:nvPr/>
        </p:nvSpPr>
        <p:spPr>
          <a:xfrm>
            <a:off x="922869" y="1932240"/>
            <a:ext cx="4382853" cy="382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defTabSz="43891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Rouen : Pierre </a:t>
            </a: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Acarie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François de </a:t>
            </a: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Harlay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au </a:t>
            </a: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chapitre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(1632/1634)</a:t>
            </a:r>
          </a:p>
          <a:p>
            <a:pPr marL="342900" indent="-342900" defTabSz="43891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Valognes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Julien de </a:t>
            </a: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Laillier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au </a:t>
            </a: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séminaire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(1719)</a:t>
            </a:r>
          </a:p>
          <a:p>
            <a:pPr marL="342900" indent="-342900" defTabSz="43891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Caen : </a:t>
            </a: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ouv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de </a:t>
            </a: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l’ancienne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bibl. univ. par </a:t>
            </a: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évêque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 </a:t>
            </a: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Luynes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(1731)</a:t>
            </a:r>
          </a:p>
          <a:p>
            <a:pPr marL="342900" indent="-342900" defTabSz="43891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Coutances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Rosette de </a:t>
            </a: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Brucourt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au </a:t>
            </a: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collège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(1751)</a:t>
            </a:r>
          </a:p>
          <a:p>
            <a:pPr marL="342900" indent="-342900" defTabSz="43891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Vire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Pichon </a:t>
            </a: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 </a:t>
            </a: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ville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(1771)</a:t>
            </a:r>
          </a:p>
          <a:p>
            <a:pPr marL="342900" indent="-342900" defTabSz="43891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Mortain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société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 lecture (1780)</a:t>
            </a:r>
          </a:p>
          <a:p>
            <a:pPr marL="342900" indent="-342900" defTabSz="43891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Rouen : </a:t>
            </a:r>
            <a:r>
              <a:rPr lang="en-US" sz="192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académie</a:t>
            </a:r>
            <a:r>
              <a:rPr lang="en-US" sz="19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(1782)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649558-E757-8D46-9386-34AB3C7009BD}"/>
              </a:ext>
            </a:extLst>
          </p:cNvPr>
          <p:cNvSpPr txBox="1"/>
          <p:nvPr/>
        </p:nvSpPr>
        <p:spPr>
          <a:xfrm>
            <a:off x="6354379" y="5423859"/>
            <a:ext cx="5865901" cy="621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38912">
              <a:spcAft>
                <a:spcPts val="600"/>
              </a:spcAft>
            </a:pPr>
            <a:r>
              <a:rPr lang="en-US" sz="1728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Fond de carte : </a:t>
            </a:r>
            <a:r>
              <a:rPr lang="en-US" sz="1728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Carte du </a:t>
            </a:r>
            <a:r>
              <a:rPr lang="en-US" sz="1728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roiaume</a:t>
            </a:r>
            <a:r>
              <a:rPr lang="en-US" sz="1728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 France </a:t>
            </a:r>
            <a:r>
              <a:rPr lang="en-US" sz="1728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divisée</a:t>
            </a:r>
            <a:r>
              <a:rPr lang="en-US" sz="1728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par </a:t>
            </a:r>
            <a:r>
              <a:rPr lang="en-US" sz="1728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generalitez</a:t>
            </a:r>
            <a:r>
              <a:rPr lang="en-US" sz="1728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728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s.n</a:t>
            </a:r>
            <a:r>
              <a:rPr lang="en-US" sz="1728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., 1770-1780 [Gallica]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3A0C37-6316-E94A-ACF9-BE2E68360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197" y="1926266"/>
            <a:ext cx="4980934" cy="322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11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CCDD6-1734-9D47-95FB-631BC4C9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Paris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A5204-4D53-9C4E-8C39-6B30820FC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Mazarine (1648/)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Saint-Victor (Du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Bouchet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1652)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Bibliothèque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(1692)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Avocats (Étienne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Riparfond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1703)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Faculté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médecine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(1746)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Ville (Antoine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Moriau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1759)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(1770)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 : Charles-Henri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Fenel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chapitre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(1725)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23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597642-686E-844C-B218-73BFEB563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sources : archives de fondation et de fonctionnement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40F66C-A570-7149-B326-22E1FC1106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</a:p>
          <a:p>
            <a:r>
              <a:rPr lang="fr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</a:p>
          <a:p>
            <a:r>
              <a:rPr lang="fr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4E7A69-DA7C-3F4C-85B3-EF7BFBF02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615" y="2963275"/>
            <a:ext cx="2629487" cy="248772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19E7F67-412E-E247-BFDD-D0E0D8AC7091}"/>
              </a:ext>
            </a:extLst>
          </p:cNvPr>
          <p:cNvSpPr txBox="1"/>
          <p:nvPr/>
        </p:nvSpPr>
        <p:spPr>
          <a:xfrm>
            <a:off x="2793615" y="5585936"/>
            <a:ext cx="5641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 Grenoble, R. 9793, Prospectus et billet de souscription</a:t>
            </a:r>
          </a:p>
        </p:txBody>
      </p:sp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6CBF6C65-3078-BA47-93D9-B807F8593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623" y="1295530"/>
            <a:ext cx="3806559" cy="2747963"/>
          </a:xfrm>
          <a:prstGeom prst="rect">
            <a:avLst/>
          </a:prstGeo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946B1CD8-BEDD-5340-8AAC-45E37F14E7F3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531623" y="4207137"/>
            <a:ext cx="380655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r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Nantes, BB 93, délibération du 13 avril 1753, nomination du premier bibliothécaire de la bibliothèque publique de la ville.</a:t>
            </a:r>
          </a:p>
        </p:txBody>
      </p:sp>
    </p:spTree>
    <p:extLst>
      <p:ext uri="{BB962C8B-B14F-4D97-AF65-F5344CB8AC3E}">
        <p14:creationId xmlns:p14="http://schemas.microsoft.com/office/powerpoint/2010/main" val="2913460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4F70DF-A6D9-BB4E-978F-A8AFAE1E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87C94C-0778-D645-B112-74FF390CF8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GB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595DD67-AEBF-FE42-B572-F7E9F7E810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736" b="736"/>
          <a:stretch>
            <a:fillRect/>
          </a:stretch>
        </p:blipFill>
        <p:spPr>
          <a:xfrm>
            <a:off x="6821613" y="365124"/>
            <a:ext cx="4440445" cy="497630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818E58D-C5B6-CC4B-950E-4108CD0857A0}"/>
              </a:ext>
            </a:extLst>
          </p:cNvPr>
          <p:cNvSpPr txBox="1"/>
          <p:nvPr/>
        </p:nvSpPr>
        <p:spPr>
          <a:xfrm>
            <a:off x="6019801" y="5476370"/>
            <a:ext cx="60997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Garamond" panose="02020404030301010803" pitchFamily="18" charset="0"/>
                <a:cs typeface="Garamond"/>
              </a:rPr>
              <a:t>Arrêt du Conseil d’État du roi « concernant la Bibliothèque de Sa Majesté », </a:t>
            </a:r>
            <a:br>
              <a:rPr lang="fr-FR" dirty="0">
                <a:latin typeface="Garamond" panose="02020404030301010803" pitchFamily="18" charset="0"/>
                <a:cs typeface="Garamond"/>
              </a:rPr>
            </a:br>
            <a:r>
              <a:rPr lang="fr-FR" dirty="0">
                <a:latin typeface="Garamond" panose="02020404030301010803" pitchFamily="18" charset="0"/>
                <a:cs typeface="Garamond"/>
              </a:rPr>
              <a:t>11 octobre 1720.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BE0DEECE-D6D6-134A-9A7C-5DA2959AC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57911"/>
            <a:ext cx="4241800" cy="512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79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EE39D2-59E5-3D4B-8E06-0CB26BBC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GB" dirty="0"/>
              <a:t> 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3CB7609-EA82-E845-BABF-0B0E894162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1874" y="365125"/>
            <a:ext cx="4358878" cy="5811838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922C33-D1F1-BC4B-B47C-A2AE238A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836" y="6176963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 Niort, Catalogue domestique de Jean de Dieu René Bion, 1769.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E138171-9FBB-B140-8E1E-5B18B94367EF}"/>
              </a:ext>
            </a:extLst>
          </p:cNvPr>
          <p:cNvSpPr txBox="1">
            <a:spLocks/>
          </p:cNvSpPr>
          <p:nvPr/>
        </p:nvSpPr>
        <p:spPr>
          <a:xfrm>
            <a:off x="5673436" y="517525"/>
            <a:ext cx="58327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Les sources : inventaires et catalogues</a:t>
            </a:r>
            <a:endParaRPr lang="fr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519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514A9B-B29C-2B4E-B6E7-6834FD49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GB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3B987F7-70D9-D144-B166-6451B99770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3059" y="199235"/>
            <a:ext cx="3519703" cy="4692938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2EE843-8DC2-3546-BBD9-B298CD8A4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76094" y="1825625"/>
            <a:ext cx="3077705" cy="4351338"/>
          </a:xfrm>
        </p:spPr>
        <p:txBody>
          <a:bodyPr/>
          <a:lstStyle/>
          <a:p>
            <a:r>
              <a:rPr lang="fr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Vendôme</a:t>
            </a:r>
          </a:p>
          <a:p>
            <a:r>
              <a:rPr lang="fr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Nancy</a:t>
            </a:r>
          </a:p>
          <a:p>
            <a:r>
              <a:rPr lang="fr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Orléans</a:t>
            </a:r>
          </a:p>
          <a:p>
            <a:r>
              <a:rPr lang="fr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Perpignan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434059E-38D5-284C-AD8D-DACA66B6C5E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903" y="848268"/>
            <a:ext cx="3200400" cy="488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27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597642-686E-844C-B218-73BFEB563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sources : les livres, </a:t>
            </a:r>
            <a:r>
              <a:rPr lang="fr-GB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ex-libris</a:t>
            </a:r>
            <a:r>
              <a:rPr lang="fr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cotes et reliures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B0434-7743-5E45-923C-74AEAA41C1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GB"/>
          </a:p>
        </p:txBody>
      </p:sp>
      <p:pic>
        <p:nvPicPr>
          <p:cNvPr id="5" name="Picture 2" descr="Placard">
            <a:extLst>
              <a:ext uri="{FF2B5EF4-FFF2-40B4-BE49-F238E27FC236}">
                <a16:creationId xmlns:a16="http://schemas.microsoft.com/office/drawing/2014/main" id="{1A7AC88B-E911-1C4C-8078-999E893159A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46122"/>
            <a:ext cx="333235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803F917-B654-A345-AB15-24636257E4E4}"/>
              </a:ext>
            </a:extLst>
          </p:cNvPr>
          <p:cNvSpPr txBox="1"/>
          <p:nvPr/>
        </p:nvSpPr>
        <p:spPr>
          <a:xfrm>
            <a:off x="585440" y="6123543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Bibliothèque</a:t>
            </a:r>
            <a:r>
              <a:rPr lang="en-US" dirty="0">
                <a:latin typeface="Garamond" panose="02020404030301010803" pitchFamily="18" charset="0"/>
              </a:rPr>
              <a:t> et Académie </a:t>
            </a:r>
            <a:r>
              <a:rPr lang="en-US" dirty="0" err="1">
                <a:latin typeface="Garamond" panose="02020404030301010803" pitchFamily="18" charset="0"/>
              </a:rPr>
              <a:t>royale</a:t>
            </a:r>
            <a:r>
              <a:rPr lang="en-US" dirty="0">
                <a:latin typeface="Garamond" panose="02020404030301010803" pitchFamily="18" charset="0"/>
              </a:rPr>
              <a:t> de Nancy (1750)</a:t>
            </a:r>
          </a:p>
        </p:txBody>
      </p:sp>
    </p:spTree>
    <p:extLst>
      <p:ext uri="{BB962C8B-B14F-4D97-AF65-F5344CB8AC3E}">
        <p14:creationId xmlns:p14="http://schemas.microsoft.com/office/powerpoint/2010/main" val="3872289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8776C-F29F-0A4F-8385-3ED5856D1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5077196"/>
            <a:ext cx="3543301" cy="3025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>
                <a:latin typeface="Garamond" panose="02020404030301010803" pitchFamily="18" charset="0"/>
              </a:rPr>
              <a:t>Lambris</a:t>
            </a:r>
            <a:r>
              <a:rPr lang="en-US" sz="1800" dirty="0">
                <a:latin typeface="Garamond" panose="02020404030301010803" pitchFamily="18" charset="0"/>
              </a:rPr>
              <a:t> de la </a:t>
            </a:r>
            <a:r>
              <a:rPr lang="en-US" sz="1800" dirty="0" err="1">
                <a:latin typeface="Garamond" panose="02020404030301010803" pitchFamily="18" charset="0"/>
              </a:rPr>
              <a:t>bibliothèque</a:t>
            </a:r>
            <a:r>
              <a:rPr lang="en-US" sz="1800" dirty="0">
                <a:latin typeface="Garamond" panose="02020404030301010803" pitchFamily="18" charset="0"/>
              </a:rPr>
              <a:t> de </a:t>
            </a:r>
            <a:r>
              <a:rPr lang="en-US" sz="1800" dirty="0" err="1">
                <a:latin typeface="Garamond" panose="02020404030301010803" pitchFamily="18" charset="0"/>
              </a:rPr>
              <a:t>l’évêque</a:t>
            </a:r>
            <a:r>
              <a:rPr lang="en-US" sz="1800" dirty="0">
                <a:latin typeface="Garamond" panose="02020404030301010803" pitchFamily="18" charset="0"/>
              </a:rPr>
              <a:t> Massillon, </a:t>
            </a:r>
            <a:r>
              <a:rPr lang="en-US" sz="1800" dirty="0" err="1">
                <a:latin typeface="Garamond" panose="02020404030301010803" pitchFamily="18" charset="0"/>
              </a:rPr>
              <a:t>légués</a:t>
            </a:r>
            <a:r>
              <a:rPr lang="en-US" sz="1800" dirty="0">
                <a:latin typeface="Garamond" panose="02020404030301010803" pitchFamily="18" charset="0"/>
              </a:rPr>
              <a:t> avec les livres </a:t>
            </a:r>
            <a:r>
              <a:rPr lang="en-US" sz="1800" dirty="0" err="1">
                <a:latin typeface="Garamond" panose="02020404030301010803" pitchFamily="18" charset="0"/>
              </a:rPr>
              <a:t>en</a:t>
            </a:r>
            <a:r>
              <a:rPr lang="en-US" sz="1800" dirty="0">
                <a:latin typeface="Garamond" panose="02020404030301010803" pitchFamily="18" charset="0"/>
              </a:rPr>
              <a:t> 1739 au </a:t>
            </a:r>
            <a:r>
              <a:rPr lang="en-US" sz="1800" dirty="0" err="1">
                <a:latin typeface="Garamond" panose="02020404030301010803" pitchFamily="18" charset="0"/>
              </a:rPr>
              <a:t>chapitre</a:t>
            </a:r>
            <a:r>
              <a:rPr lang="en-US" sz="1800" dirty="0">
                <a:latin typeface="Garamond" panose="02020404030301010803" pitchFamily="18" charset="0"/>
              </a:rPr>
              <a:t> </a:t>
            </a:r>
            <a:r>
              <a:rPr lang="en-US" sz="1800" dirty="0" err="1">
                <a:latin typeface="Garamond" panose="02020404030301010803" pitchFamily="18" charset="0"/>
              </a:rPr>
              <a:t>cathédral</a:t>
            </a:r>
            <a:r>
              <a:rPr lang="en-US" sz="1800" dirty="0">
                <a:latin typeface="Garamond" panose="02020404030301010803" pitchFamily="18" charset="0"/>
              </a:rPr>
              <a:t> (</a:t>
            </a:r>
            <a:r>
              <a:rPr lang="en-US" sz="1800" dirty="0" err="1">
                <a:latin typeface="Garamond" panose="02020404030301010803" pitchFamily="18" charset="0"/>
              </a:rPr>
              <a:t>auj</a:t>
            </a:r>
            <a:r>
              <a:rPr lang="en-US" sz="1800" dirty="0">
                <a:latin typeface="Garamond" panose="02020404030301010803" pitchFamily="18" charset="0"/>
              </a:rPr>
              <a:t>. Bibl. </a:t>
            </a:r>
            <a:r>
              <a:rPr lang="en-US" sz="1800" dirty="0" err="1">
                <a:latin typeface="Garamond" panose="02020404030301010803" pitchFamily="18" charset="0"/>
              </a:rPr>
              <a:t>mun</a:t>
            </a:r>
            <a:r>
              <a:rPr lang="en-US" sz="1800" dirty="0">
                <a:latin typeface="Garamond" panose="02020404030301010803" pitchFamily="18" charset="0"/>
              </a:rPr>
              <a:t>. et univ.)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C02E5DC-DBD7-4A45-900C-058B0788336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7" y="2490892"/>
            <a:ext cx="5002479" cy="400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344B9FF-BDE4-644F-966C-E940A0376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sources : bâtiments, plans et éléments de décor</a:t>
            </a:r>
          </a:p>
        </p:txBody>
      </p:sp>
    </p:spTree>
    <p:extLst>
      <p:ext uri="{BB962C8B-B14F-4D97-AF65-F5344CB8AC3E}">
        <p14:creationId xmlns:p14="http://schemas.microsoft.com/office/powerpoint/2010/main" val="800297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7C1FA3-6968-A44C-B769-09C9A49A3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687" y="365126"/>
            <a:ext cx="5246436" cy="4534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FA6AB6-0181-2F4E-8519-6FF97BA93FA6}"/>
              </a:ext>
            </a:extLst>
          </p:cNvPr>
          <p:cNvSpPr txBox="1"/>
          <p:nvPr/>
        </p:nvSpPr>
        <p:spPr>
          <a:xfrm>
            <a:off x="5947786" y="491232"/>
            <a:ext cx="52464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Rendue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visible par des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anniversaires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Besançon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1694-1994), Nantes (1753-2003), Niort (1771-2021), Grenoble (1773-1973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réalité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d’ensemble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connue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Desgraves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Laissée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côté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l’historiographie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Lumières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privilégie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objets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plus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porteurs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académies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cafés, loges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maçonniques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jardins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musées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 pour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étudier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mutations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sociales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politiques et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culturelles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18e siècle.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Un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appel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d’air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historiographique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C20559-D456-3B4E-911F-BCE2A670F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87" y="365126"/>
            <a:ext cx="5246436" cy="453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21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0109D-910C-2C4B-B7D6-C3DB93425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5E2FA-422C-F248-AEBA-EC1BEDA9D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07286" y="1825625"/>
            <a:ext cx="20465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Garamond" panose="02020404030301010803" pitchFamily="18" charset="0"/>
              </a:rPr>
              <a:t>La </a:t>
            </a:r>
            <a:r>
              <a:rPr lang="en-US" sz="2000" dirty="0" err="1">
                <a:latin typeface="Garamond" panose="02020404030301010803" pitchFamily="18" charset="0"/>
              </a:rPr>
              <a:t>bibliothèque</a:t>
            </a:r>
            <a:r>
              <a:rPr lang="en-US" sz="2000" dirty="0">
                <a:latin typeface="Garamond" panose="02020404030301010803" pitchFamily="18" charset="0"/>
              </a:rPr>
              <a:t> de </a:t>
            </a:r>
            <a:r>
              <a:rPr lang="en-US" sz="2000" dirty="0" err="1">
                <a:latin typeface="Garamond" panose="02020404030301010803" pitchFamily="18" charset="0"/>
              </a:rPr>
              <a:t>l’abbaye</a:t>
            </a:r>
            <a:r>
              <a:rPr lang="en-US" sz="2000" dirty="0">
                <a:latin typeface="Garamond" panose="02020404030301010803" pitchFamily="18" charset="0"/>
              </a:rPr>
              <a:t> Saint-Victor (Paris) </a:t>
            </a:r>
            <a:r>
              <a:rPr lang="en-US" sz="2000" dirty="0" err="1">
                <a:latin typeface="Garamond" panose="02020404030301010803" pitchFamily="18" charset="0"/>
              </a:rPr>
              <a:t>lors</a:t>
            </a:r>
            <a:r>
              <a:rPr lang="en-US" sz="2000" dirty="0">
                <a:latin typeface="Garamond" panose="02020404030301010803" pitchFamily="18" charset="0"/>
              </a:rPr>
              <a:t> de </a:t>
            </a:r>
            <a:r>
              <a:rPr lang="en-US" sz="2000" dirty="0" err="1">
                <a:latin typeface="Garamond" panose="02020404030301010803" pitchFamily="18" charset="0"/>
              </a:rPr>
              <a:t>l’inspection</a:t>
            </a:r>
            <a:r>
              <a:rPr lang="en-US" sz="2000" dirty="0">
                <a:latin typeface="Garamond" panose="02020404030301010803" pitchFamily="18" charset="0"/>
              </a:rPr>
              <a:t> de 1684.</a:t>
            </a:r>
          </a:p>
        </p:txBody>
      </p:sp>
      <p:pic>
        <p:nvPicPr>
          <p:cNvPr id="3074" name="Picture 2" descr="Histoire du livre: À Saint-Victor, sous l'Ancien Régime (en ...">
            <a:extLst>
              <a:ext uri="{FF2B5EF4-FFF2-40B4-BE49-F238E27FC236}">
                <a16:creationId xmlns:a16="http://schemas.microsoft.com/office/drawing/2014/main" id="{87A1C810-7942-2443-9B53-A21B70449EC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2" y="365125"/>
            <a:ext cx="8369107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448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597642-686E-844C-B218-73BFEB563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sources : témoignages contemporains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40F66C-A570-7149-B326-22E1FC1106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Guides de ville</a:t>
            </a:r>
          </a:p>
          <a:p>
            <a:r>
              <a:rPr lang="fr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Récits de voyage</a:t>
            </a:r>
          </a:p>
          <a:p>
            <a:r>
              <a:rPr lang="fr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Journaux</a:t>
            </a:r>
          </a:p>
          <a:p>
            <a:endParaRPr lang="fr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B0434-7743-5E45-923C-74AEAA41C1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Correspondances</a:t>
            </a:r>
          </a:p>
          <a:p>
            <a:r>
              <a:rPr lang="fr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Papiers savants</a:t>
            </a:r>
          </a:p>
        </p:txBody>
      </p:sp>
    </p:spTree>
    <p:extLst>
      <p:ext uri="{BB962C8B-B14F-4D97-AF65-F5344CB8AC3E}">
        <p14:creationId xmlns:p14="http://schemas.microsoft.com/office/powerpoint/2010/main" val="2387680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B4D0A-DF1D-414F-8CA7-71252869A1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2455" y="365125"/>
            <a:ext cx="5181600" cy="60218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Livrables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Répertoire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journées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d’études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un colloque final avec publication des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accès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ouvert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Carnet du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https://archivbib.hypotheses.org/category/bipulum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Matériel de communication des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résultats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coordination avec les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bibliothèques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partenaires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CFD796-ED0B-E04A-A90A-457F34B74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365125"/>
            <a:ext cx="5334000" cy="58118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Coordination du répertoire : </a:t>
            </a:r>
          </a:p>
          <a:p>
            <a:pPr marL="0" indent="0">
              <a:buNone/>
            </a:pPr>
            <a:r>
              <a:rPr lang="fr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Chapron, F. Henryot</a:t>
            </a:r>
          </a:p>
          <a:p>
            <a:pPr marL="0" indent="0">
              <a:buNone/>
            </a:pPr>
            <a:endParaRPr lang="fr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chercheurs affectés à une ou plusieurs bibliothèques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ontacts pris, en cours ou à prendre avec les BM, DRAC et ARL</a:t>
            </a:r>
          </a:p>
          <a:p>
            <a:r>
              <a:rPr lang="fr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responsable numérique et médiation (D. </a:t>
            </a:r>
            <a:r>
              <a:rPr lang="fr-GB">
                <a:latin typeface="Times New Roman" panose="02020603050405020304" pitchFamily="18" charset="0"/>
                <a:cs typeface="Times New Roman" panose="02020603050405020304" pitchFamily="18" charset="0"/>
              </a:rPr>
              <a:t>Cavallo, IGE</a:t>
            </a:r>
            <a:r>
              <a:rPr lang="fr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fr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contrat post-doctoral (2 ans)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fr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contrat IGE (2 ans)</a:t>
            </a:r>
          </a:p>
          <a:p>
            <a:r>
              <a:rPr lang="fr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Doctorants, étudiants de master AMU, EPHE et autres universités</a:t>
            </a:r>
          </a:p>
          <a:p>
            <a:r>
              <a:rPr lang="fr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Élèves ENSSIB, ENC.</a:t>
            </a:r>
          </a:p>
        </p:txBody>
      </p:sp>
    </p:spTree>
    <p:extLst>
      <p:ext uri="{BB962C8B-B14F-4D97-AF65-F5344CB8AC3E}">
        <p14:creationId xmlns:p14="http://schemas.microsoft.com/office/powerpoint/2010/main" val="1694257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7C1FA3-6968-A44C-B769-09C9A49A3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687" y="365126"/>
            <a:ext cx="5246436" cy="4534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FA6AB6-0181-2F4E-8519-6FF97BA93FA6}"/>
              </a:ext>
            </a:extLst>
          </p:cNvPr>
          <p:cNvSpPr txBox="1"/>
          <p:nvPr/>
        </p:nvSpPr>
        <p:spPr>
          <a:xfrm>
            <a:off x="5947786" y="491232"/>
            <a:ext cx="52464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Corpus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bibliothèques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fondées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publiques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par testament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donation entre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vifs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auprès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d’institutions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existantes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chapitres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cathédraux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communautés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ecclésiastiques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collèges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universités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académies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savantes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corporations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d’avocats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corps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inaboutis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exclut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bibliothèques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ne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notoirement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(et pas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formellement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accessibles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public.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C20559-D456-3B4E-911F-BCE2A670F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87" y="365126"/>
            <a:ext cx="5246436" cy="4534420"/>
          </a:xfrm>
          <a:prstGeom prst="rect">
            <a:avLst/>
          </a:prstGeom>
        </p:spPr>
      </p:pic>
      <p:pic>
        <p:nvPicPr>
          <p:cNvPr id="6" name="Image 5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91ED0DDE-F1A1-9C4C-B007-61207EECC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12" y="5173703"/>
            <a:ext cx="5018502" cy="145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9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7C1FA3-6968-A44C-B769-09C9A49A3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687" y="365126"/>
            <a:ext cx="5246436" cy="4534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FA6AB6-0181-2F4E-8519-6FF97BA93FA6}"/>
              </a:ext>
            </a:extLst>
          </p:cNvPr>
          <p:cNvSpPr txBox="1"/>
          <p:nvPr/>
        </p:nvSpPr>
        <p:spPr>
          <a:xfrm>
            <a:off x="5947786" y="491232"/>
            <a:ext cx="52464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histoire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publicité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bibliothèque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publique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humanistes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Sélestat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issue de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Révolution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française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cours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période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moderne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transition entre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bibliothèque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publique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réformes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religieuses et le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d’une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bibliothèque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éclairée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(Nantes,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Grenoble…)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idéal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pragmatisme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ouverture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restreinte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grande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hétérogénéité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statut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juridique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C20559-D456-3B4E-911F-BCE2A670F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87" y="365126"/>
            <a:ext cx="5246436" cy="4534420"/>
          </a:xfrm>
          <a:prstGeom prst="rect">
            <a:avLst/>
          </a:prstGeom>
        </p:spPr>
      </p:pic>
      <p:pic>
        <p:nvPicPr>
          <p:cNvPr id="6" name="Image 5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91ED0DDE-F1A1-9C4C-B007-61207EECC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12" y="5173703"/>
            <a:ext cx="5018502" cy="145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2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7C1FA3-6968-A44C-B769-09C9A49A3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687" y="365126"/>
            <a:ext cx="5246436" cy="4534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FA6AB6-0181-2F4E-8519-6FF97BA93FA6}"/>
              </a:ext>
            </a:extLst>
          </p:cNvPr>
          <p:cNvSpPr txBox="1"/>
          <p:nvPr/>
        </p:nvSpPr>
        <p:spPr>
          <a:xfrm>
            <a:off x="6096000" y="122664"/>
            <a:ext cx="532285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Axes de recherche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mouvement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fondations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compris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infructueuses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acteurs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institutions, circulation des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 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organise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bibliothèque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publique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bâtiments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règlements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budget, acquisitions, catalogues, personnel, relations avec les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autorités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publiques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public ?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histoire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lectorats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urbains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espaces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pratiques de lecture,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contextualiser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Histoire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urbaine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sociale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intellectuelle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Lumières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Histoire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matérielle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politique des “services publics”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avant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Révolution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à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A015D9-FA04-6B49-9998-8E65F9F70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18" y="210286"/>
            <a:ext cx="5604744" cy="4844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854CA-9E87-8341-A5FD-22AF2033F8B8}"/>
              </a:ext>
            </a:extLst>
          </p:cNvPr>
          <p:cNvSpPr txBox="1"/>
          <p:nvPr/>
        </p:nvSpPr>
        <p:spPr>
          <a:xfrm>
            <a:off x="316745" y="5569544"/>
            <a:ext cx="546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 de carte 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France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divisée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généralités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1789 (AN NN/37/3)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histoire-image.org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/etudes/carte-france-1789</a:t>
            </a:r>
          </a:p>
        </p:txBody>
      </p:sp>
    </p:spTree>
    <p:extLst>
      <p:ext uri="{BB962C8B-B14F-4D97-AF65-F5344CB8AC3E}">
        <p14:creationId xmlns:p14="http://schemas.microsoft.com/office/powerpoint/2010/main" val="1449968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0CCDD6-1734-9D47-95FB-631BC4C9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Artois et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Flandre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A5204-4D53-9C4E-8C39-6B30820FC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Saint-Omer : Saint-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Bertin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Notre-Dame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considérées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publiques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Dunkerque : Pierre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Faulconnier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(début 18e s.) [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?]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Lille : R. et P. de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Valory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dans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chapitre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 Pierre (1726)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Valenciennes 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velléités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(1765)</a:t>
            </a:r>
          </a:p>
          <a:p>
            <a:endParaRPr lang="en-US" sz="19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1F7C77-D0A7-1148-8DD4-83A8D07CAB0F}"/>
              </a:ext>
            </a:extLst>
          </p:cNvPr>
          <p:cNvSpPr txBox="1"/>
          <p:nvPr/>
        </p:nvSpPr>
        <p:spPr>
          <a:xfrm>
            <a:off x="1852555" y="6404905"/>
            <a:ext cx="8845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 de carte :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 du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roiaume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France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divisée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generalitez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1770-1780 [Gallica]</a:t>
            </a: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8ADBF4D-8F2F-C24F-AE4D-3AF10B64DA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84508" y="792715"/>
            <a:ext cx="6060327" cy="28161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E87252-010B-6D4D-ABB9-B57C7FF32C14}"/>
              </a:ext>
            </a:extLst>
          </p:cNvPr>
          <p:cNvSpPr txBox="1"/>
          <p:nvPr/>
        </p:nvSpPr>
        <p:spPr>
          <a:xfrm>
            <a:off x="5521083" y="4349517"/>
            <a:ext cx="44294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Douai : 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Georges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Colveneere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séminaire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(date ?)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bibl.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facultés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collège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SJ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d’Anchin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ordre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Louis XV (1767/1770)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472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0CCDD6-1734-9D47-95FB-631BC4C9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97126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Picardie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082" name="Rectangle 308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3" name="Rectangle 308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A5204-4D53-9C4E-8C39-6B30820FC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Abbeville :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Charles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Sanson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aux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ecclésiastiques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(1685)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François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d’Argnies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au doyen de S.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Vulgran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(1716)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Soissons : Henri-Claude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Bourdeilles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évêque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suite de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sécularisation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célestins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Villeneuve (1781/[…])</a:t>
            </a:r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E180347-3634-2342-9497-E82F5DF23E4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" r="2" b="2193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649558-E757-8D46-9386-34AB3C7009BD}"/>
              </a:ext>
            </a:extLst>
          </p:cNvPr>
          <p:cNvSpPr txBox="1"/>
          <p:nvPr/>
        </p:nvSpPr>
        <p:spPr>
          <a:xfrm>
            <a:off x="5140630" y="6211034"/>
            <a:ext cx="6102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 de carte :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 du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roiaume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France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divisée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generalitez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1770-1780 [Gallica]</a:t>
            </a:r>
          </a:p>
        </p:txBody>
      </p:sp>
    </p:spTree>
    <p:extLst>
      <p:ext uri="{BB962C8B-B14F-4D97-AF65-F5344CB8AC3E}">
        <p14:creationId xmlns:p14="http://schemas.microsoft.com/office/powerpoint/2010/main" val="511505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637A0-C854-4E44-BB77-876199AFA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Champagne</a:t>
            </a:r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DB035-EED2-CC42-A266-2AD82EE7A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Troyes : Jacques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Hennequin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aux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cordeliers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(1651)</a:t>
            </a:r>
          </a:p>
          <a:p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Châlons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Pierre Roussel au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chapitre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(1705) [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échec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Reims : Adrien-Joseph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Havé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fonds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jésuites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(1762) [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échec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Vitry-le-François : Jacques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Deuil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aux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pères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doctrine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chrétienne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(1763)</a:t>
            </a:r>
          </a:p>
          <a:p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Langres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Zacharie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Legros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chapitre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(1773)</a:t>
            </a:r>
          </a:p>
          <a:p>
            <a:endParaRPr lang="en-US" sz="1700" dirty="0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8D7D23C-FEB3-5C4F-AA01-E5CF64FA9F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6997" y="257838"/>
            <a:ext cx="3815635" cy="532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3DA994-5D20-4C4D-A3C5-BB28C130D22D}"/>
              </a:ext>
            </a:extLst>
          </p:cNvPr>
          <p:cNvSpPr txBox="1"/>
          <p:nvPr/>
        </p:nvSpPr>
        <p:spPr>
          <a:xfrm>
            <a:off x="5766372" y="5674530"/>
            <a:ext cx="61153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 de carte :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 du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roiaume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France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divisée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generalitez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1770-1780 [Gallica]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252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1996</TotalTime>
  <Words>1916</Words>
  <Application>Microsoft Macintosh PowerPoint</Application>
  <PresentationFormat>Grand écran</PresentationFormat>
  <Paragraphs>200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Garamond</vt:lpstr>
      <vt:lpstr>Times New Roman</vt:lpstr>
      <vt:lpstr>Wingdings</vt:lpstr>
      <vt:lpstr>Office Theme</vt:lpstr>
      <vt:lpstr>Bibliothèques publiques dans la France des Lumières (BiPuLum)  ANR-23-CE27-0012 2024-2028, 340 000 euros.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Artois et Flandre</vt:lpstr>
      <vt:lpstr>Picardie</vt:lpstr>
      <vt:lpstr>Champagne</vt:lpstr>
      <vt:lpstr>Lorraine et Alsace</vt:lpstr>
      <vt:lpstr>Bourgogne et Franche-Comté</vt:lpstr>
      <vt:lpstr>Auvergne, Dauphiné et Savoie</vt:lpstr>
      <vt:lpstr>Auvergne, Dauphiné et Savoie</vt:lpstr>
      <vt:lpstr>Auvergne, Dauphiné et Savoie</vt:lpstr>
      <vt:lpstr>Provence</vt:lpstr>
      <vt:lpstr>Roussillon et Languedoc</vt:lpstr>
      <vt:lpstr>Béarn, Auch, Montauban, Foix</vt:lpstr>
      <vt:lpstr>Généralités de Poitiers, La Rochelle et Bordeaux</vt:lpstr>
      <vt:lpstr>Anjou et Poitou </vt:lpstr>
      <vt:lpstr>Orléanais</vt:lpstr>
      <vt:lpstr>Bretagne</vt:lpstr>
      <vt:lpstr>Normandie</vt:lpstr>
      <vt:lpstr>Paris  </vt:lpstr>
      <vt:lpstr>Les sources : archives de fondation et de fonctionnement</vt:lpstr>
      <vt:lpstr>Présentation PowerPoint</vt:lpstr>
      <vt:lpstr>  </vt:lpstr>
      <vt:lpstr>Présentation PowerPoint</vt:lpstr>
      <vt:lpstr>Les sources : les livres, ex-libris, cotes et reliures</vt:lpstr>
      <vt:lpstr>Les sources : bâtiments, plans et éléments de décor</vt:lpstr>
      <vt:lpstr>Présentation PowerPoint</vt:lpstr>
      <vt:lpstr>Les sources : témoignages contemporains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CHAPRON LE BIANIC Emmanuelle</dc:creator>
  <cp:lastModifiedBy>CHAPRON LE BIANIC Emmanuelle</cp:lastModifiedBy>
  <cp:revision>24</cp:revision>
  <dcterms:created xsi:type="dcterms:W3CDTF">2024-02-20T09:11:47Z</dcterms:created>
  <dcterms:modified xsi:type="dcterms:W3CDTF">2024-03-21T15:04:33Z</dcterms:modified>
</cp:coreProperties>
</file>